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UqGQNVoOAedmFra3DY5S72OAO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d61352451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" name="Google Shape;13;g3d61352451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g3d61352451e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" name="Google Shape;3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D5C4B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g3d61352451e_0_0" title="#1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7300" y="569151"/>
            <a:ext cx="2262702" cy="166939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g3d61352451e_0_0"/>
          <p:cNvSpPr/>
          <p:nvPr/>
        </p:nvSpPr>
        <p:spPr>
          <a:xfrm>
            <a:off x="520615" y="2113015"/>
            <a:ext cx="8229600" cy="256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1" lang="en-US" sz="5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From waste to walls. Intentional surfaces</a:t>
            </a:r>
            <a:endParaRPr b="0" i="0" sz="5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imgs/photo_bonsai_clean.jp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1A16">
              <a:alpha val="70196"/>
            </a:srgbClr>
          </a:solidFill>
          <a:ln cap="flat" cmpd="sng" w="12700">
            <a:solidFill>
              <a:srgbClr val="1E1A16">
                <a:alpha val="7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548640" y="365760"/>
            <a:ext cx="3657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548640" y="1005840"/>
            <a:ext cx="82296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1" i="0" lang="en-US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Your kitchen</a:t>
            </a:r>
            <a:endParaRPr b="0" i="0" sz="5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1" i="0" lang="en-US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already works</a:t>
            </a:r>
            <a:endParaRPr b="0" i="0" sz="5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1" i="0" lang="en-US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 circles.</a:t>
            </a:r>
            <a:endParaRPr b="0" i="0" sz="5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548640" y="3730752"/>
            <a:ext cx="73152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Scraps become stock. Waste becomes compost. Nothing is thrown away without purpose.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548640" y="4736592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Bali Restaurant Association  ·  2025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1A16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"/>
          <p:cNvSpPr/>
          <p:nvPr/>
        </p:nvSpPr>
        <p:spPr>
          <a:xfrm>
            <a:off x="548640" y="365760"/>
            <a:ext cx="36576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548640" y="777240"/>
            <a:ext cx="8229600" cy="17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building that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holds your restaurant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doesn't.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548640" y="2880360"/>
            <a:ext cx="2606100" cy="36600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548640" y="3017520"/>
            <a:ext cx="260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8%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548640" y="3913632"/>
            <a:ext cx="260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of all global CO₂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comes from cement alone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3429000" y="2880360"/>
            <a:ext cx="2606100" cy="36600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3429000" y="3017520"/>
            <a:ext cx="260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35 mm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3429000" y="3913632"/>
            <a:ext cx="260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of traditional terrazzo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needs to be laid each time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6309360" y="2880360"/>
            <a:ext cx="2606100" cy="36600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6309360" y="3017520"/>
            <a:ext cx="260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3–5 month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6309360" y="3913632"/>
            <a:ext cx="260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before most surfaces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crack, mould, or need replacing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1A16">
              <a:alpha val="61960"/>
            </a:srgbClr>
          </a:solidFill>
          <a:ln cap="flat" cmpd="sng" w="12700">
            <a:solidFill>
              <a:srgbClr val="1E1A16">
                <a:alpha val="6196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548640" y="365760"/>
            <a:ext cx="3657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548640" y="960120"/>
            <a:ext cx="731520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Nature has always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built this way.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548640" y="2743200"/>
            <a:ext cx="640080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900"/>
              <a:buFont typeface="Calibri"/>
              <a:buNone/>
            </a:pPr>
            <a:r>
              <a:rPr b="0" i="0" lang="en-US" sz="1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Shells become limestone.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900"/>
              <a:buFont typeface="Calibri"/>
              <a:buNone/>
            </a:pPr>
            <a:r>
              <a:rPr b="0" i="0" lang="en-US" sz="1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Leaves become soil.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900"/>
              <a:buFont typeface="Calibri"/>
              <a:buNone/>
            </a:pPr>
            <a:r>
              <a:rPr b="0" i="0" lang="en-US" sz="1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Dead matter becomes the foundation of new life.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548640" y="4251960"/>
            <a:ext cx="73152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The circular loop in construction is not an innovation. It's a return.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3EC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/>
          <p:nvPr/>
        </p:nvSpPr>
        <p:spPr>
          <a:xfrm>
            <a:off x="548640" y="365760"/>
            <a:ext cx="3657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548640" y="685800"/>
            <a:ext cx="82296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Bali already has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everything it needs.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548640" y="201168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The waste streams sitting in your kitchen right now: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502920" y="2578608"/>
            <a:ext cx="2697480" cy="36576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"/>
          <p:cNvSpPr/>
          <p:nvPr/>
        </p:nvSpPr>
        <p:spPr>
          <a:xfrm>
            <a:off x="502920" y="2670048"/>
            <a:ext cx="26974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Glass bottles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502920" y="3081528"/>
            <a:ext cx="2697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↓  replaces mined sand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3383280" y="2578608"/>
            <a:ext cx="2697480" cy="36576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"/>
          <p:cNvSpPr/>
          <p:nvPr/>
        </p:nvSpPr>
        <p:spPr>
          <a:xfrm>
            <a:off x="3383280" y="2670048"/>
            <a:ext cx="26974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Oyster &amp; mussel shells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3383280" y="3081528"/>
            <a:ext cx="2697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↓  aggregate for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natural renders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6263640" y="2578608"/>
            <a:ext cx="2697480" cy="36576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6263640" y="2670048"/>
            <a:ext cx="26974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Egg shells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6263640" y="3081528"/>
            <a:ext cx="2697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↓  calcium carbonate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502920" y="3813048"/>
            <a:ext cx="2697480" cy="36576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502920" y="3904488"/>
            <a:ext cx="26974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Sawdust &amp; rice husk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502920" y="4315968"/>
            <a:ext cx="2697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↓  plant fibre in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insulating base coats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3383280" y="3813048"/>
            <a:ext cx="2697480" cy="36576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3383280" y="3904488"/>
            <a:ext cx="26974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Ceramic </a:t>
            </a:r>
            <a:r>
              <a:rPr b="1" lang="en-US" sz="1350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waste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3383280" y="4315968"/>
            <a:ext cx="2697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↓  mineral filler in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microcement systems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6263640" y="3813048"/>
            <a:ext cx="2697480" cy="36576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6263640" y="3904488"/>
            <a:ext cx="26974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Cork &amp; fabrics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6263640" y="4315968"/>
            <a:ext cx="2697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↓  acoustic &amp; thermal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A726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A7260"/>
                </a:solidFill>
                <a:latin typeface="Calibri"/>
                <a:ea typeface="Calibri"/>
                <a:cs typeface="Calibri"/>
                <a:sym typeface="Calibri"/>
              </a:rPr>
              <a:t>insulation boards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" title="P1034658.jpg"/>
          <p:cNvPicPr preferRelativeResize="0"/>
          <p:nvPr/>
        </p:nvPicPr>
        <p:blipFill rotWithShape="1">
          <a:blip r:embed="rId3">
            <a:alphaModFix/>
          </a:blip>
          <a:srcRect b="12514" l="0" r="0" t="12507"/>
          <a:stretch/>
        </p:blipFill>
        <p:spPr>
          <a:xfrm>
            <a:off x="0" y="0"/>
            <a:ext cx="457199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5" title="HND_1362.jpg"/>
          <p:cNvPicPr preferRelativeResize="0"/>
          <p:nvPr/>
        </p:nvPicPr>
        <p:blipFill rotWithShape="1">
          <a:blip r:embed="rId4">
            <a:alphaModFix/>
          </a:blip>
          <a:srcRect b="7678" l="0" r="0" t="7670"/>
          <a:stretch/>
        </p:blipFill>
        <p:spPr>
          <a:xfrm>
            <a:off x="4645152" y="0"/>
            <a:ext cx="4498847" cy="2542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" title="1733327926051.jpg"/>
          <p:cNvPicPr preferRelativeResize="0"/>
          <p:nvPr/>
        </p:nvPicPr>
        <p:blipFill rotWithShape="1">
          <a:blip r:embed="rId5">
            <a:alphaModFix/>
          </a:blip>
          <a:srcRect b="34137" l="0" r="0" t="34137"/>
          <a:stretch/>
        </p:blipFill>
        <p:spPr>
          <a:xfrm>
            <a:off x="4645152" y="2620055"/>
            <a:ext cx="4498848" cy="253746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"/>
          <p:cNvSpPr/>
          <p:nvPr/>
        </p:nvSpPr>
        <p:spPr>
          <a:xfrm>
            <a:off x="4572000" y="0"/>
            <a:ext cx="73152" cy="5143500"/>
          </a:xfrm>
          <a:prstGeom prst="rect">
            <a:avLst/>
          </a:prstGeom>
          <a:solidFill>
            <a:srgbClr val="F7F3EC"/>
          </a:solidFill>
          <a:ln cap="flat" cmpd="sng" w="12700">
            <a:solidFill>
              <a:srgbClr val="F7F3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4645152" y="2542032"/>
            <a:ext cx="4498848" cy="64008"/>
          </a:xfrm>
          <a:prstGeom prst="rect">
            <a:avLst/>
          </a:prstGeom>
          <a:solidFill>
            <a:srgbClr val="F7F3EC"/>
          </a:solidFill>
          <a:ln cap="flat" cmpd="sng" w="12700">
            <a:solidFill>
              <a:srgbClr val="F7F3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0" y="3749040"/>
            <a:ext cx="4572000" cy="1394460"/>
          </a:xfrm>
          <a:prstGeom prst="rect">
            <a:avLst/>
          </a:prstGeom>
          <a:solidFill>
            <a:srgbClr val="1E1A16">
              <a:alpha val="72156"/>
            </a:srgbClr>
          </a:solidFill>
          <a:ln cap="flat" cmpd="sng" w="12700">
            <a:solidFill>
              <a:srgbClr val="1E1A16">
                <a:alpha val="7215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"/>
          <p:cNvSpPr/>
          <p:nvPr/>
        </p:nvSpPr>
        <p:spPr>
          <a:xfrm>
            <a:off x="320040" y="3858768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850"/>
              <a:buFont typeface="Calibri"/>
              <a:buNone/>
            </a:pPr>
            <a:r>
              <a:rPr b="1" i="0" lang="en-US" sz="85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320040" y="4114800"/>
            <a:ext cx="402336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Surfaces made from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was thrown away.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3EC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/>
          <p:nvPr/>
        </p:nvSpPr>
        <p:spPr>
          <a:xfrm>
            <a:off x="548640" y="365760"/>
            <a:ext cx="3657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548640" y="658368"/>
            <a:ext cx="8229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Already part of Bali and beyond.</a:t>
            </a:r>
            <a:endParaRPr b="1" sz="3200">
              <a:solidFill>
                <a:srgbClr val="1E1A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6" title="Screenshot_2026-04-14-21-40-32-943_com.instagram.android.jpg"/>
          <p:cNvPicPr preferRelativeResize="0"/>
          <p:nvPr/>
        </p:nvPicPr>
        <p:blipFill rotWithShape="1">
          <a:blip r:embed="rId3">
            <a:alphaModFix/>
          </a:blip>
          <a:srcRect b="4577" l="0" r="0" t="8572"/>
          <a:stretch/>
        </p:blipFill>
        <p:spPr>
          <a:xfrm>
            <a:off x="365760" y="1380750"/>
            <a:ext cx="2788920" cy="303580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6"/>
          <p:cNvSpPr/>
          <p:nvPr/>
        </p:nvSpPr>
        <p:spPr>
          <a:xfrm>
            <a:off x="365760" y="4160520"/>
            <a:ext cx="2788920" cy="704088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"/>
          <p:cNvSpPr/>
          <p:nvPr/>
        </p:nvSpPr>
        <p:spPr>
          <a:xfrm>
            <a:off x="502920" y="4233672"/>
            <a:ext cx="2514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Alchemy Canggu</a:t>
            </a:r>
            <a:endParaRPr b="1"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502920" y="4544568"/>
            <a:ext cx="2514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lime plaster throughout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6" title="Screenshot_2024-09-11-12-47-43-86_1c337646f29875672b5a61192b9010f9.jpg"/>
          <p:cNvPicPr preferRelativeResize="0"/>
          <p:nvPr/>
        </p:nvPicPr>
        <p:blipFill rotWithShape="1">
          <a:blip r:embed="rId4">
            <a:alphaModFix/>
          </a:blip>
          <a:srcRect b="18246" l="0" r="0" t="19946"/>
          <a:stretch/>
        </p:blipFill>
        <p:spPr>
          <a:xfrm>
            <a:off x="3310128" y="1399630"/>
            <a:ext cx="2788919" cy="303580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6"/>
          <p:cNvSpPr/>
          <p:nvPr/>
        </p:nvSpPr>
        <p:spPr>
          <a:xfrm>
            <a:off x="3310128" y="4160520"/>
            <a:ext cx="2788920" cy="704088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3447288" y="4233672"/>
            <a:ext cx="2514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Tacos Aqui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3447288" y="4544568"/>
            <a:ext cx="2514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limewash exterior &amp; interior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6" title="IMG_20250831_154246.jpg"/>
          <p:cNvPicPr preferRelativeResize="0"/>
          <p:nvPr/>
        </p:nvPicPr>
        <p:blipFill rotWithShape="1">
          <a:blip r:embed="rId5">
            <a:alphaModFix/>
          </a:blip>
          <a:srcRect b="3176" l="0" r="0" t="15185"/>
          <a:stretch/>
        </p:blipFill>
        <p:spPr>
          <a:xfrm>
            <a:off x="6254496" y="1371600"/>
            <a:ext cx="2788919" cy="303580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/>
          <p:nvPr/>
        </p:nvSpPr>
        <p:spPr>
          <a:xfrm>
            <a:off x="6254496" y="4160520"/>
            <a:ext cx="2788920" cy="704088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>
            <a:off x="6391656" y="4233672"/>
            <a:ext cx="2514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Further Hotel</a:t>
            </a:r>
            <a:endParaRPr b="1"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6391656" y="4544568"/>
            <a:ext cx="2514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microcement &amp; natural paint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548640" y="4818888"/>
            <a:ext cx="8046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300+ projects · Bali, Lombok &amp; beyond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D5C4B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548640" y="365760"/>
            <a:ext cx="36576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548640" y="749808"/>
            <a:ext cx="82296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one small company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did in one year.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548640" y="2084832"/>
            <a:ext cx="54900" cy="2697600"/>
          </a:xfrm>
          <a:prstGeom prst="rect">
            <a:avLst/>
          </a:prstGeom>
          <a:solidFill>
            <a:srgbClr val="C8A96E"/>
          </a:solidFill>
          <a:ln cap="flat" cmpd="sng" w="12700">
            <a:solidFill>
              <a:srgbClr val="C8A9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749808" y="2148840"/>
            <a:ext cx="2606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4800"/>
              <a:buFont typeface="Calibri"/>
              <a:buNone/>
            </a:pPr>
            <a:r>
              <a:rPr b="1" lang="en-US" sz="4800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1200 </a:t>
            </a:r>
            <a:r>
              <a:rPr b="1" i="0" lang="en-US" sz="48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749808" y="3127248"/>
            <a:ext cx="2606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 CO₂ avoided —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equivalent to </a:t>
            </a:r>
            <a:r>
              <a:rPr lang="en-US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300</a:t>
            </a: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cars off the road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3429000" y="2084832"/>
            <a:ext cx="54900" cy="2697600"/>
          </a:xfrm>
          <a:prstGeom prst="rect">
            <a:avLst/>
          </a:prstGeom>
          <a:solidFill>
            <a:srgbClr val="C8A96E"/>
          </a:solidFill>
          <a:ln cap="flat" cmpd="sng" w="12700">
            <a:solidFill>
              <a:srgbClr val="C8A9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3630168" y="2148840"/>
            <a:ext cx="2606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4800"/>
              <a:buFont typeface="Calibri"/>
              <a:buNone/>
            </a:pPr>
            <a:r>
              <a:rPr b="1" lang="en-US" sz="4800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46</a:t>
            </a:r>
            <a:r>
              <a:rPr b="1" i="0" lang="en-US" sz="48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 t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3630168" y="3127248"/>
            <a:ext cx="2606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 waste diverted from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burning and landfill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6309360" y="2084832"/>
            <a:ext cx="54900" cy="2697600"/>
          </a:xfrm>
          <a:prstGeom prst="rect">
            <a:avLst/>
          </a:prstGeom>
          <a:solidFill>
            <a:srgbClr val="C8A96E"/>
          </a:solidFill>
          <a:ln cap="flat" cmpd="sng" w="12700">
            <a:solidFill>
              <a:srgbClr val="C8A9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6510528" y="2148840"/>
            <a:ext cx="2606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4800"/>
              <a:buFont typeface="Calibri"/>
              <a:buNone/>
            </a:pPr>
            <a:r>
              <a:rPr b="1" lang="en-US" sz="4800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180000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6510528" y="3127248"/>
            <a:ext cx="2606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m2 covered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100% cement-free interior systems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548640" y="4645152"/>
            <a:ext cx="8046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Now imagine this at the scale of an industry.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1A16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548640" y="365760"/>
            <a:ext cx="36576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548640" y="749808"/>
            <a:ext cx="804672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Construction is one of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most polluting industries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 earth.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548640" y="2468880"/>
            <a:ext cx="8046720" cy="36576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"/>
          <p:cNvSpPr/>
          <p:nvPr/>
        </p:nvSpPr>
        <p:spPr>
          <a:xfrm>
            <a:off x="548640" y="2651760"/>
            <a:ext cx="8046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It doesn't have to stay that way.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/>
          <p:nvPr/>
        </p:nvSpPr>
        <p:spPr>
          <a:xfrm>
            <a:off x="548640" y="3456432"/>
            <a:ext cx="54864" cy="228600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"/>
          <p:cNvSpPr/>
          <p:nvPr/>
        </p:nvSpPr>
        <p:spPr>
          <a:xfrm>
            <a:off x="777240" y="3401568"/>
            <a:ext cx="8046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Waste streams from hospitality become the raw material of construction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548640" y="3803904"/>
            <a:ext cx="54864" cy="228600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"/>
          <p:cNvSpPr/>
          <p:nvPr/>
        </p:nvSpPr>
        <p:spPr>
          <a:xfrm>
            <a:off x="777240" y="3749040"/>
            <a:ext cx="8046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Buildings sequester carbon rather than emit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548640" y="4151376"/>
            <a:ext cx="54864" cy="228600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777240" y="4096512"/>
            <a:ext cx="8046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Local ecosystems are preserved because we stop mining sand and extracting virgin materials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548640" y="4498848"/>
            <a:ext cx="54864" cy="228600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"/>
          <p:cNvSpPr/>
          <p:nvPr/>
        </p:nvSpPr>
        <p:spPr>
          <a:xfrm>
            <a:off x="777240" y="4443984"/>
            <a:ext cx="8046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The built environment becomes part of the regenerative cycle — not outside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imgs/sheila_tl.jpg" id="153" name="Google Shape;153;p9"/>
          <p:cNvPicPr preferRelativeResize="0"/>
          <p:nvPr/>
        </p:nvPicPr>
        <p:blipFill rotWithShape="1">
          <a:blip r:embed="rId3">
            <a:alphaModFix/>
          </a:blip>
          <a:srcRect b="0" l="-9135" r="0" t="0"/>
          <a:stretch/>
        </p:blipFill>
        <p:spPr>
          <a:xfrm>
            <a:off x="-518565" y="0"/>
            <a:ext cx="51893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/>
          <p:nvPr/>
        </p:nvSpPr>
        <p:spPr>
          <a:xfrm>
            <a:off x="4663440" y="0"/>
            <a:ext cx="4480560" cy="5143500"/>
          </a:xfrm>
          <a:prstGeom prst="rect">
            <a:avLst/>
          </a:prstGeom>
          <a:solidFill>
            <a:srgbClr val="F7F3EC"/>
          </a:solidFill>
          <a:ln cap="flat" cmpd="sng" w="12700">
            <a:solidFill>
              <a:srgbClr val="F7F3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9"/>
          <p:cNvSpPr/>
          <p:nvPr/>
        </p:nvSpPr>
        <p:spPr>
          <a:xfrm>
            <a:off x="4983480" y="365760"/>
            <a:ext cx="384048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ALTARIZE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4983480" y="749808"/>
            <a:ext cx="38404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Your kitchen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is already part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of this.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4983480" y="2450592"/>
            <a:ext cx="3840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E1A16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1E1A16"/>
                </a:solidFill>
                <a:latin typeface="Calibri"/>
                <a:ea typeface="Calibri"/>
                <a:cs typeface="Calibri"/>
                <a:sym typeface="Calibri"/>
              </a:rPr>
              <a:t>The shells from your seafood. The bottles from your bar. The ceramic off-cuts from your renovation.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9"/>
          <p:cNvSpPr/>
          <p:nvPr/>
        </p:nvSpPr>
        <p:spPr>
          <a:xfrm>
            <a:off x="4983480" y="3547872"/>
            <a:ext cx="3840480" cy="27432"/>
          </a:xfrm>
          <a:prstGeom prst="rect">
            <a:avLst/>
          </a:prstGeom>
          <a:solidFill>
            <a:srgbClr val="1D5C4B"/>
          </a:solidFill>
          <a:ln cap="flat" cmpd="sng" w="12700">
            <a:solidFill>
              <a:srgbClr val="1D5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"/>
          <p:cNvSpPr/>
          <p:nvPr/>
        </p:nvSpPr>
        <p:spPr>
          <a:xfrm>
            <a:off x="4983480" y="3703320"/>
            <a:ext cx="384048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D5C4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D5C4B"/>
                </a:solidFill>
                <a:latin typeface="Calibri"/>
                <a:ea typeface="Calibri"/>
                <a:cs typeface="Calibri"/>
                <a:sym typeface="Calibri"/>
              </a:rPr>
              <a:t>We collect them.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D5C4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D5C4B"/>
                </a:solidFill>
                <a:latin typeface="Calibri"/>
                <a:ea typeface="Calibri"/>
                <a:cs typeface="Calibri"/>
                <a:sym typeface="Calibri"/>
              </a:rPr>
              <a:t>We turn them into the walls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D5C4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D5C4B"/>
                </a:solidFill>
                <a:latin typeface="Calibri"/>
                <a:ea typeface="Calibri"/>
                <a:cs typeface="Calibri"/>
                <a:sym typeface="Calibri"/>
              </a:rPr>
              <a:t>of Bali's next spaces.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0" title="P1012100.jpg"/>
          <p:cNvPicPr preferRelativeResize="0"/>
          <p:nvPr/>
        </p:nvPicPr>
        <p:blipFill rotWithShape="1">
          <a:blip r:embed="rId3">
            <a:alphaModFix/>
          </a:blip>
          <a:srcRect b="7807" l="0" r="0" t="779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0"/>
          <p:cNvSpPr/>
          <p:nvPr/>
        </p:nvSpPr>
        <p:spPr>
          <a:xfrm>
            <a:off x="-14015" y="0"/>
            <a:ext cx="9144000" cy="5143500"/>
          </a:xfrm>
          <a:prstGeom prst="rect">
            <a:avLst/>
          </a:prstGeom>
          <a:solidFill>
            <a:srgbClr val="1E1A16">
              <a:alpha val="67843"/>
            </a:srgbClr>
          </a:solidFill>
          <a:ln cap="flat" cmpd="sng" w="12700">
            <a:solidFill>
              <a:srgbClr val="1E1A16">
                <a:alpha val="6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"/>
          <p:cNvSpPr/>
          <p:nvPr/>
        </p:nvSpPr>
        <p:spPr>
          <a:xfrm>
            <a:off x="640080" y="1097280"/>
            <a:ext cx="786384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libri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If your kitchen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libri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can work in circles,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libri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 can your walls.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3520440" y="3749040"/>
            <a:ext cx="2103120" cy="36576"/>
          </a:xfrm>
          <a:prstGeom prst="rect">
            <a:avLst/>
          </a:prstGeom>
          <a:solidFill>
            <a:srgbClr val="C8A96E"/>
          </a:solidFill>
          <a:ln cap="flat" cmpd="sng" w="12700">
            <a:solidFill>
              <a:srgbClr val="C8A9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0"/>
          <p:cNvSpPr/>
          <p:nvPr/>
        </p:nvSpPr>
        <p:spPr>
          <a:xfrm>
            <a:off x="0" y="3931920"/>
            <a:ext cx="91440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A96E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8A96E"/>
                </a:solidFill>
                <a:latin typeface="Calibri"/>
                <a:ea typeface="Calibri"/>
                <a:cs typeface="Calibri"/>
                <a:sym typeface="Calibri"/>
              </a:rPr>
              <a:t>hello@altarize.com  ·  @altarize.materials  ·  altarize.com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0" y="4279392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WA: 0819-4335-1413  ·  Bali, Indonesia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0"/>
          <p:cNvSpPr/>
          <p:nvPr/>
        </p:nvSpPr>
        <p:spPr>
          <a:xfrm>
            <a:off x="0" y="4754880"/>
            <a:ext cx="91440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8070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8A8070"/>
                </a:solidFill>
                <a:latin typeface="Calibri"/>
                <a:ea typeface="Calibri"/>
                <a:cs typeface="Calibri"/>
                <a:sym typeface="Calibri"/>
              </a:rPr>
              <a:t>MATERIALS THAT MATTER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10" title="#1 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0613" y="386248"/>
            <a:ext cx="962770" cy="71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